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70" r:id="rId2"/>
    <p:sldId id="271" r:id="rId3"/>
    <p:sldId id="272" r:id="rId4"/>
    <p:sldId id="273" r:id="rId5"/>
    <p:sldId id="274" r:id="rId6"/>
    <p:sldId id="283" r:id="rId7"/>
    <p:sldId id="275" r:id="rId8"/>
    <p:sldId id="282" r:id="rId9"/>
    <p:sldId id="276" r:id="rId10"/>
    <p:sldId id="280" r:id="rId11"/>
    <p:sldId id="278" r:id="rId12"/>
    <p:sldId id="279" r:id="rId13"/>
    <p:sldId id="284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3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76" y="-42"/>
      </p:cViewPr>
      <p:guideLst>
        <p:guide orient="horz" pos="2160"/>
        <p:guide pos="3840"/>
        <p:guide orient="horz" pos="39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C3787-D225-4F78-8E71-4DD8FC1EC8F1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B2D29-8AC0-4FB1-933D-AD24ECC43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4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E625E-096F-494B-B7CE-A49E276A3A39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2C895-EB1C-4157-9E46-0DF3298BA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6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3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85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0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chemeClr val="bg2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6" name="Rectangle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Rectangle 46"/>
          <p:cNvSpPr/>
          <p:nvPr/>
        </p:nvSpPr>
        <p:spPr bwMode="ltGray"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 descr="An empty placeholder to add an image. Click on the placeholder and select the image that you wish to add"/>
          <p:cNvSpPr>
            <a:spLocks noGrp="1"/>
          </p:cNvSpPr>
          <p:nvPr>
            <p:ph type="pic" sz="quarter" idx="13" hasCustomPrompt="1"/>
          </p:nvPr>
        </p:nvSpPr>
        <p:spPr>
          <a:xfrm>
            <a:off x="1195939" y="2695635"/>
            <a:ext cx="4414838" cy="3551578"/>
          </a:xfrm>
        </p:spPr>
        <p:txBody>
          <a:bodyPr/>
          <a:lstStyle>
            <a:lvl1pPr marL="68580" indent="0">
              <a:buNone/>
              <a:defRPr/>
            </a:lvl1pPr>
          </a:lstStyle>
          <a:p>
            <a:r>
              <a:rPr lang="en-US" dirty="0"/>
              <a:t>Insert product photo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5FB4A4D-BEB3-42DE-8D0E-DB8F0B5DA3ED}" type="datetime1">
              <a:rPr lang="en-US" smtClean="0"/>
              <a:t>1/27/2023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557D-1DB1-46C0-998A-94433545C341}" type="datetime1">
              <a:rPr lang="en-US" smtClean="0"/>
              <a:t>1/27/2023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610B-0B0E-4C6C-A7A6-0853CA34DDCA}" type="datetime1">
              <a:rPr lang="en-US" smtClean="0"/>
              <a:t>1/27/2023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3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C144-8206-4C57-B7F2-12168FDC6C23}" type="datetime1">
              <a:rPr lang="en-US" smtClean="0"/>
              <a:t>1/27/2023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8FB8-1142-402E-8BCA-4DC30F103E56}" type="datetime1">
              <a:rPr lang="en-US" smtClean="0"/>
              <a:t>1/27/2023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CBAD-D360-40D3-A33A-B189CE27C2FB}" type="datetime1">
              <a:rPr lang="en-US" smtClean="0"/>
              <a:t>1/27/2023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71D-48A1-4899-AFFF-8ACC56D03BF3}" type="datetime1">
              <a:rPr lang="en-US" smtClean="0"/>
              <a:t>1/27/2023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0513-7D68-4635-8489-06A9AFAAD13D}" type="datetime1">
              <a:rPr lang="en-US" smtClean="0"/>
              <a:t>1/27/2023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6AC-4807-4E91-B671-F9B91617C7B3}" type="datetime1">
              <a:rPr lang="en-US" smtClean="0"/>
              <a:t>1/27/2023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7" name="Freeform 46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Freeform 58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Freeform 69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Freeform 70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DBCC-10C7-4CB5-9734-C5542D870FBB}" type="datetime1">
              <a:rPr lang="en-US" smtClean="0"/>
              <a:t>1/27/2023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8" name="Rectangle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9" name="Rectangle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Rectangle 78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Rectangle 79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Freeform 45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Freeform 62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Hexagon 69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Hexagon 70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Hexagon 71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Freeform 72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4" name="Freeform 73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46AD-5C1D-4E35-A3CE-CF8952DE9936}" type="datetime1">
              <a:rPr lang="en-US" smtClean="0"/>
              <a:t>1/27/2023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5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 bwMode="invGray">
          <a:xfrm>
            <a:off x="-506608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1" name="Rectangle 70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39097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EFEFE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EFEFE"/>
                </a:solidFill>
              </a:defRPr>
            </a:lvl1pPr>
          </a:lstStyle>
          <a:p>
            <a:fld id="{EED287B1-10B2-498E-AB88-8F08CA169E5C}" type="datetime1">
              <a:rPr lang="en-US" smtClean="0"/>
              <a:pPr/>
              <a:t>1/27/2023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75054" indent="-28575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892808" indent="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864" userDrawn="1">
          <p15:clr>
            <a:srgbClr val="F26B43"/>
          </p15:clr>
        </p15:guide>
        <p15:guide id="3" pos="6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refcom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b="1" dirty="0" err="1"/>
              <a:t>RefComs</a:t>
            </a:r>
            <a:r>
              <a:rPr lang="en-US" b="1" dirty="0"/>
              <a:t> Pro-90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FDAF510-231F-4AEF-BCD5-7F334C2838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0096" b="10096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/>
              <a:t>Programming Basics</a:t>
            </a:r>
          </a:p>
          <a:p>
            <a:pPr algn="ctr"/>
            <a:r>
              <a:rPr lang="en-US" sz="2400" b="1" dirty="0"/>
              <a:t>Tips &amp; Troubleshooting</a:t>
            </a:r>
          </a:p>
          <a:p>
            <a:pPr algn="ctr"/>
            <a:r>
              <a:rPr lang="en-US" sz="2400" b="1" dirty="0"/>
              <a:t>Best Practices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34" y="590699"/>
            <a:ext cx="2629677" cy="102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840465"/>
          </a:xfrm>
        </p:spPr>
        <p:txBody>
          <a:bodyPr>
            <a:normAutofit/>
          </a:bodyPr>
          <a:lstStyle/>
          <a:p>
            <a:r>
              <a:rPr lang="en-US" b="1" dirty="0"/>
              <a:t>Pre-Game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511" y="2136839"/>
            <a:ext cx="9390977" cy="350897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Each crew member should perform these actions during pre-game preparations.  </a:t>
            </a:r>
          </a:p>
          <a:p>
            <a:pPr lvl="0"/>
            <a:endParaRPr lang="en-US" dirty="0"/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Fit respective unit onto self and perform mic check</a:t>
            </a:r>
          </a:p>
          <a:p>
            <a:pPr marL="822960" lvl="1" indent="-457200">
              <a:buFont typeface="+mj-lt"/>
              <a:buAutoNum type="arabicPeriod"/>
            </a:pPr>
            <a:endParaRPr lang="en-US" dirty="0"/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Wear unit during warms ups to ensure comfortable fit</a:t>
            </a:r>
          </a:p>
          <a:p>
            <a:pPr marL="822960" lvl="1" indent="-457200">
              <a:buFont typeface="+mj-lt"/>
              <a:buAutoNum type="arabicPeriod"/>
            </a:pPr>
            <a:endParaRPr lang="en-US" dirty="0"/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If required, adjust volume level </a:t>
            </a:r>
            <a:r>
              <a:rPr lang="en-US" b="1" i="1" dirty="0"/>
              <a:t>on field </a:t>
            </a:r>
            <a:r>
              <a:rPr lang="en-US" dirty="0"/>
              <a:t>during warm ups</a:t>
            </a:r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2381C7-1F62-CB4D-87C7-B8F4502079DA}"/>
              </a:ext>
            </a:extLst>
          </p:cNvPr>
          <p:cNvSpPr txBox="1"/>
          <p:nvPr/>
        </p:nvSpPr>
        <p:spPr>
          <a:xfrm>
            <a:off x="4355690" y="1437657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0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3FF9-B992-46A7-8F57-ECCB15E1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23" y="860515"/>
            <a:ext cx="9366325" cy="683149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In Game Usage: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170C3-F410-41E2-8CE9-6A15AF3C6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23" y="1651820"/>
            <a:ext cx="9390977" cy="46408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following are selected highlights on proper in-game communication:</a:t>
            </a:r>
          </a:p>
          <a:p>
            <a:endParaRPr lang="en-US" sz="12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900" dirty="0"/>
              <a:t>Speak slowly and clearly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1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900" dirty="0"/>
              <a:t>Speak in a short and concise manner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1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900" dirty="0"/>
              <a:t>Whenever possible, use simple one word phrases in triplicate…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dirty="0"/>
              <a:t>“Foul.  Foul.  Foul.”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dirty="0"/>
              <a:t>“Off.  Off.  Off.”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1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900" dirty="0"/>
              <a:t>Avoid use of the word “No” as it can be unheard due to player or fan reactions and “No foul” suddenly becomes “Foul”.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1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900" dirty="0"/>
              <a:t>Be precise – Team/color, number, action</a:t>
            </a:r>
          </a:p>
          <a:p>
            <a:pPr marL="68580" lv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Full pre-game checklist at </a:t>
            </a:r>
            <a:r>
              <a:rPr lang="en-US" dirty="0" err="1"/>
              <a:t>www.RefComs</a:t>
            </a:r>
            <a:r>
              <a:rPr lang="en-US" dirty="0"/>
              <a:t>. com/user-guide</a:t>
            </a:r>
          </a:p>
        </p:txBody>
      </p:sp>
    </p:spTree>
    <p:extLst>
      <p:ext uri="{BB962C8B-B14F-4D97-AF65-F5344CB8AC3E}">
        <p14:creationId xmlns:p14="http://schemas.microsoft.com/office/powerpoint/2010/main" val="204232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325E8-A235-4AC1-BA9B-71606AE69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745477"/>
          </a:xfrm>
        </p:spPr>
        <p:txBody>
          <a:bodyPr>
            <a:normAutofit/>
          </a:bodyPr>
          <a:lstStyle/>
          <a:p>
            <a:r>
              <a:rPr lang="en-US" b="1" dirty="0"/>
              <a:t>In Game Usage: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60276-9EB2-46EB-9BE9-3885038D4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23" y="1828800"/>
            <a:ext cx="9390977" cy="42539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Keep communicating!  Angle of view is everything!</a:t>
            </a:r>
          </a:p>
          <a:p>
            <a:endParaRPr lang="en-US" sz="1100" dirty="0"/>
          </a:p>
          <a:p>
            <a:r>
              <a:rPr lang="en-US" dirty="0"/>
              <a:t>When possible, always acknowledge communication with “Thank you”, “Copy”, or “Confirm”.</a:t>
            </a:r>
          </a:p>
          <a:p>
            <a:endParaRPr lang="en-US" sz="1100" dirty="0"/>
          </a:p>
          <a:p>
            <a:r>
              <a:rPr lang="en-US" dirty="0"/>
              <a:t>Avoid speaking when team members are engaged with players or coaches.  Wait for completion or pauses.</a:t>
            </a:r>
          </a:p>
          <a:p>
            <a:endParaRPr lang="en-US" sz="1100" dirty="0"/>
          </a:p>
          <a:p>
            <a:r>
              <a:rPr lang="en-US" dirty="0"/>
              <a:t>Use “I have information” if team member needs info to properly adjudicate situation.</a:t>
            </a:r>
          </a:p>
          <a:p>
            <a:endParaRPr lang="en-US" sz="1200" dirty="0"/>
          </a:p>
          <a:p>
            <a:r>
              <a:rPr lang="en-US" dirty="0"/>
              <a:t>Keep Eye Contact and </a:t>
            </a:r>
            <a:r>
              <a:rPr lang="en-US" b="1" i="1" dirty="0"/>
              <a:t>always use proper mechanics</a:t>
            </a:r>
            <a:r>
              <a:rPr lang="en-US" dirty="0"/>
              <a:t>!  Intercoms are an enhancement </a:t>
            </a:r>
            <a:r>
              <a:rPr lang="en-US" b="1" i="1" dirty="0"/>
              <a:t>not</a:t>
            </a:r>
            <a:r>
              <a:rPr lang="en-US" dirty="0"/>
              <a:t> a replacement!    </a:t>
            </a:r>
          </a:p>
        </p:txBody>
      </p:sp>
    </p:spTree>
    <p:extLst>
      <p:ext uri="{BB962C8B-B14F-4D97-AF65-F5344CB8AC3E}">
        <p14:creationId xmlns:p14="http://schemas.microsoft.com/office/powerpoint/2010/main" val="378238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F15EF-A19F-9B42-B0B4-FF6871F78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753428"/>
          </a:xfrm>
        </p:spPr>
        <p:txBody>
          <a:bodyPr/>
          <a:lstStyle/>
          <a:p>
            <a:r>
              <a:rPr lang="en-US" b="1" dirty="0"/>
              <a:t>Shameless Self-Promotion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FAFFC-6D7C-934D-AE53-AB38CE562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20" y="1963972"/>
            <a:ext cx="9390977" cy="41823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Local chapter members eligible for</a:t>
            </a:r>
          </a:p>
          <a:p>
            <a:endParaRPr lang="en-US" sz="900" dirty="0"/>
          </a:p>
          <a:p>
            <a:pPr lvl="2"/>
            <a:r>
              <a:rPr lang="en-US" dirty="0"/>
              <a:t>10% discount on Pro-90 sets and select accessories</a:t>
            </a:r>
          </a:p>
          <a:p>
            <a:pPr lvl="2"/>
            <a:endParaRPr lang="en-US" sz="900" dirty="0"/>
          </a:p>
          <a:p>
            <a:pPr lvl="2"/>
            <a:r>
              <a:rPr lang="en-US" dirty="0"/>
              <a:t> Can stack 5% pre-order event discount on Pro-90 sets</a:t>
            </a:r>
          </a:p>
          <a:p>
            <a:pPr lvl="2"/>
            <a:endParaRPr lang="en-US" sz="1100" dirty="0"/>
          </a:p>
          <a:p>
            <a:r>
              <a:rPr lang="en-US" dirty="0"/>
              <a:t>Next Pre-order event:</a:t>
            </a:r>
          </a:p>
          <a:p>
            <a:endParaRPr lang="en-US" sz="900" dirty="0"/>
          </a:p>
          <a:p>
            <a:pPr lvl="2"/>
            <a:r>
              <a:rPr lang="en-US" dirty="0"/>
              <a:t>February 1</a:t>
            </a:r>
            <a:r>
              <a:rPr lang="en-US" baseline="30000" dirty="0"/>
              <a:t>st</a:t>
            </a:r>
            <a:r>
              <a:rPr lang="en-US" dirty="0"/>
              <a:t> – 28</a:t>
            </a:r>
            <a:r>
              <a:rPr lang="en-US" baseline="30000" dirty="0"/>
              <a:t>th</a:t>
            </a:r>
          </a:p>
          <a:p>
            <a:pPr lvl="1"/>
            <a:endParaRPr lang="en-US" sz="900" dirty="0"/>
          </a:p>
          <a:p>
            <a:pPr lvl="2"/>
            <a:r>
              <a:rPr lang="en-US" dirty="0"/>
              <a:t>Delivery in March</a:t>
            </a:r>
          </a:p>
          <a:p>
            <a:pPr lvl="1"/>
            <a:endParaRPr lang="en-US" sz="900" dirty="0"/>
          </a:p>
          <a:p>
            <a:pPr lvl="2"/>
            <a:r>
              <a:rPr lang="en-US" dirty="0"/>
              <a:t>Exciting new features coming</a:t>
            </a:r>
          </a:p>
          <a:p>
            <a:pPr lvl="1"/>
            <a:endParaRPr lang="en-US" sz="1100" dirty="0"/>
          </a:p>
          <a:p>
            <a:r>
              <a:rPr lang="en-US" dirty="0"/>
              <a:t>Custom ear molds now available – purchase via website</a:t>
            </a:r>
          </a:p>
        </p:txBody>
      </p:sp>
    </p:spTree>
    <p:extLst>
      <p:ext uri="{BB962C8B-B14F-4D97-AF65-F5344CB8AC3E}">
        <p14:creationId xmlns:p14="http://schemas.microsoft.com/office/powerpoint/2010/main" val="6253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5B37-240E-415B-A245-66A4342E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840465"/>
          </a:xfrm>
        </p:spPr>
        <p:txBody>
          <a:bodyPr/>
          <a:lstStyle/>
          <a:p>
            <a:r>
              <a:rPr lang="en-US" b="1" dirty="0"/>
              <a:t>Q&amp;A and  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31FAF-288C-4EE8-AD92-57A3851D2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Full pre-game checklist, go to…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www.RefComs. com/user-guide</a:t>
            </a:r>
          </a:p>
          <a:p>
            <a:pPr marL="685800" lvl="2" indent="0">
              <a:buNone/>
            </a:pPr>
            <a:endParaRPr lang="en-US" dirty="0"/>
          </a:p>
          <a:p>
            <a:r>
              <a:rPr lang="en-US" dirty="0"/>
              <a:t>For questions and additional information on Intercoms..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Jonathan Mills (636)698-5261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hlinkClick r:id="rId2"/>
              </a:rPr>
              <a:t>www.RefComs.com</a:t>
            </a: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Facebook\RefComs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Facebook\Referee Talk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DBD870-8C7B-4645-A5DE-13290C8F5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681" y="4180767"/>
            <a:ext cx="2629677" cy="10238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2AF84-3D6E-A249-9426-545A30575B9B}"/>
              </a:ext>
            </a:extLst>
          </p:cNvPr>
          <p:cNvSpPr txBox="1"/>
          <p:nvPr/>
        </p:nvSpPr>
        <p:spPr>
          <a:xfrm>
            <a:off x="5397910" y="1742457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RefComs</a:t>
            </a:r>
            <a:r>
              <a:rPr lang="en-US" b="1" dirty="0"/>
              <a:t> Pro-90 Intercoms…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…use Bluetooth to pair to each other</a:t>
            </a:r>
          </a:p>
          <a:p>
            <a:endParaRPr lang="en-US" dirty="0"/>
          </a:p>
          <a:p>
            <a:r>
              <a:rPr lang="en-US" dirty="0"/>
              <a:t>…do </a:t>
            </a:r>
            <a:r>
              <a:rPr lang="en-US" b="1" i="1" dirty="0"/>
              <a:t>NOT</a:t>
            </a:r>
            <a:r>
              <a:rPr lang="en-US" dirty="0"/>
              <a:t> require pairing for each use </a:t>
            </a:r>
          </a:p>
          <a:p>
            <a:endParaRPr lang="en-US" dirty="0"/>
          </a:p>
          <a:p>
            <a:r>
              <a:rPr lang="en-US" dirty="0"/>
              <a:t>…</a:t>
            </a:r>
            <a:r>
              <a:rPr lang="en-US" b="1" i="1" dirty="0"/>
              <a:t>DO</a:t>
            </a:r>
            <a:r>
              <a:rPr lang="en-US" dirty="0"/>
              <a:t> require </a:t>
            </a:r>
            <a:r>
              <a:rPr lang="en-US" b="1" i="1" dirty="0"/>
              <a:t>synching</a:t>
            </a:r>
            <a:r>
              <a:rPr lang="en-US" dirty="0"/>
              <a:t> after power up to use</a:t>
            </a:r>
          </a:p>
          <a:p>
            <a:endParaRPr lang="en-US" dirty="0"/>
          </a:p>
          <a:p>
            <a:r>
              <a:rPr lang="en-US" dirty="0"/>
              <a:t>…Pair once. Synch to use.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Pro-90 </a:t>
            </a:r>
            <a:br>
              <a:rPr lang="en-US" b="1" dirty="0"/>
            </a:br>
            <a:r>
              <a:rPr lang="en-US" b="1" dirty="0"/>
              <a:t>Button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lv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74C240-244A-0B41-BE2E-0186DD75B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725" y="826858"/>
            <a:ext cx="5987844" cy="539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511" y="755375"/>
            <a:ext cx="9366325" cy="6917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To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511" y="1447138"/>
            <a:ext cx="9390977" cy="4667416"/>
          </a:xfrm>
        </p:spPr>
        <p:txBody>
          <a:bodyPr>
            <a:normAutofit fontScale="25000" lnSpcReduction="20000"/>
          </a:bodyPr>
          <a:lstStyle/>
          <a:p>
            <a:pPr lvl="0"/>
            <a:endParaRPr lang="en-US" dirty="0"/>
          </a:p>
          <a:p>
            <a:pPr lvl="0"/>
            <a:r>
              <a:rPr lang="en-US" sz="6400" dirty="0"/>
              <a:t>Power On: </a:t>
            </a:r>
          </a:p>
          <a:p>
            <a:pPr lvl="2"/>
            <a:r>
              <a:rPr lang="en-US" sz="6400" dirty="0"/>
              <a:t> press and hold green button till light</a:t>
            </a:r>
          </a:p>
          <a:p>
            <a:pPr lvl="0"/>
            <a:endParaRPr lang="en-US" sz="4000" dirty="0"/>
          </a:p>
          <a:p>
            <a:pPr lvl="0"/>
            <a:r>
              <a:rPr lang="en-US" sz="6400" dirty="0"/>
              <a:t>Power Off: </a:t>
            </a:r>
          </a:p>
          <a:p>
            <a:pPr lvl="2"/>
            <a:r>
              <a:rPr lang="en-US" sz="6400" dirty="0" err="1"/>
              <a:t>RefComs</a:t>
            </a:r>
            <a:r>
              <a:rPr lang="en-US" sz="6400" dirty="0"/>
              <a:t>	= press button on bottom</a:t>
            </a:r>
          </a:p>
          <a:p>
            <a:pPr lvl="2"/>
            <a:r>
              <a:rPr lang="en-US" sz="6400" dirty="0"/>
              <a:t>EJEAS = press and hold red button and A button together</a:t>
            </a:r>
          </a:p>
          <a:p>
            <a:pPr lvl="0"/>
            <a:endParaRPr lang="en-US" sz="4000" dirty="0"/>
          </a:p>
          <a:p>
            <a:pPr lvl="0"/>
            <a:r>
              <a:rPr lang="en-US" sz="6400" dirty="0"/>
              <a:t>Enter Pair Mode</a:t>
            </a:r>
          </a:p>
          <a:p>
            <a:pPr lvl="2"/>
            <a:r>
              <a:rPr lang="en-US" sz="6400" dirty="0"/>
              <a:t>hold A </a:t>
            </a:r>
            <a:r>
              <a:rPr lang="en-US" sz="6400" b="1" dirty="0"/>
              <a:t>or</a:t>
            </a:r>
            <a:r>
              <a:rPr lang="en-US" sz="6400" dirty="0"/>
              <a:t> B button till steady flash*</a:t>
            </a:r>
          </a:p>
          <a:p>
            <a:pPr lvl="2"/>
            <a:endParaRPr lang="en-US" sz="4000" dirty="0"/>
          </a:p>
          <a:p>
            <a:pPr lvl="0"/>
            <a:r>
              <a:rPr lang="en-US" sz="6400" dirty="0"/>
              <a:t>Pair</a:t>
            </a:r>
          </a:p>
          <a:p>
            <a:pPr lvl="2"/>
            <a:r>
              <a:rPr lang="en-US" sz="6400" dirty="0"/>
              <a:t>press flashing button once</a:t>
            </a:r>
          </a:p>
          <a:p>
            <a:pPr lvl="0"/>
            <a:endParaRPr lang="en-US" sz="4000" dirty="0"/>
          </a:p>
          <a:p>
            <a:pPr lvl="0"/>
            <a:r>
              <a:rPr lang="en-US" sz="6400" dirty="0"/>
              <a:t>Synch</a:t>
            </a:r>
          </a:p>
          <a:p>
            <a:pPr lvl="2"/>
            <a:r>
              <a:rPr lang="en-US" sz="6400" dirty="0" err="1"/>
              <a:t>RefComs</a:t>
            </a:r>
            <a:r>
              <a:rPr lang="en-US" sz="6400" dirty="0"/>
              <a:t>	= double press B button on #1 unit</a:t>
            </a:r>
          </a:p>
          <a:p>
            <a:pPr lvl="2"/>
            <a:r>
              <a:rPr lang="en-US" sz="6400" dirty="0"/>
              <a:t>EJEAS = double press A button on #1 unit</a:t>
            </a:r>
          </a:p>
          <a:p>
            <a:pPr lvl="2"/>
            <a:endParaRPr lang="en-US" sz="4000" dirty="0"/>
          </a:p>
          <a:p>
            <a:r>
              <a:rPr lang="en-US" sz="6400" dirty="0"/>
              <a:t>Clear Pairings</a:t>
            </a:r>
          </a:p>
          <a:p>
            <a:pPr lvl="2"/>
            <a:r>
              <a:rPr lang="en-US" sz="6400" dirty="0"/>
              <a:t>After power up but before synching, press and hold + and – volume buttons simultaneously until quick flash. Repeat. Power unit down.</a:t>
            </a:r>
          </a:p>
          <a:p>
            <a:pPr lvl="0"/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25C0D-507A-EB4E-939A-B17163531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309" y="1850915"/>
            <a:ext cx="3439179" cy="315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753428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Successful Synch – 3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323" y="2063608"/>
            <a:ext cx="9390977" cy="3769022"/>
          </a:xfrm>
        </p:spPr>
        <p:txBody>
          <a:bodyPr>
            <a:normAutofit lnSpcReduction="10000"/>
          </a:bodyPr>
          <a:lstStyle/>
          <a:p>
            <a:pPr marL="822960" lvl="1" indent="-457200">
              <a:buFont typeface="+mj-lt"/>
              <a:buAutoNum type="arabicParenR"/>
            </a:pPr>
            <a:endParaRPr lang="en-US" dirty="0"/>
          </a:p>
          <a:p>
            <a:r>
              <a:rPr lang="en-US" dirty="0"/>
              <a:t>Unit 1</a:t>
            </a:r>
          </a:p>
          <a:p>
            <a:pPr lvl="2"/>
            <a:r>
              <a:rPr lang="en-US" dirty="0" err="1"/>
              <a:t>RefComs</a:t>
            </a:r>
            <a:r>
              <a:rPr lang="en-US" dirty="0"/>
              <a:t> = slow blue flash</a:t>
            </a:r>
          </a:p>
          <a:p>
            <a:pPr lvl="2"/>
            <a:r>
              <a:rPr lang="en-US" dirty="0"/>
              <a:t>EJEAS = slow red flash</a:t>
            </a:r>
          </a:p>
          <a:p>
            <a:pPr lvl="2"/>
            <a:endParaRPr lang="en-US" dirty="0"/>
          </a:p>
          <a:p>
            <a:r>
              <a:rPr lang="en-US" dirty="0"/>
              <a:t>Unit 2</a:t>
            </a:r>
          </a:p>
          <a:p>
            <a:pPr lvl="2"/>
            <a:r>
              <a:rPr lang="en-US" dirty="0"/>
              <a:t>slow red/blue flash</a:t>
            </a:r>
          </a:p>
          <a:p>
            <a:pPr lvl="2"/>
            <a:endParaRPr lang="en-US" dirty="0"/>
          </a:p>
          <a:p>
            <a:r>
              <a:rPr lang="en-US" dirty="0"/>
              <a:t>Unit 3</a:t>
            </a:r>
          </a:p>
          <a:p>
            <a:pPr lvl="2"/>
            <a:r>
              <a:rPr lang="en-US" dirty="0" err="1"/>
              <a:t>RefComs</a:t>
            </a:r>
            <a:r>
              <a:rPr lang="en-US" dirty="0"/>
              <a:t> = slow red flash / EJEAS = slow blue flash</a:t>
            </a:r>
          </a:p>
          <a:p>
            <a:pPr lvl="0"/>
            <a:endParaRPr lang="en-US" dirty="0"/>
          </a:p>
          <a:p>
            <a:pPr lvl="4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4A35D-CC9B-BD47-883A-BC058A7B631F}"/>
              </a:ext>
            </a:extLst>
          </p:cNvPr>
          <p:cNvSpPr txBox="1"/>
          <p:nvPr/>
        </p:nvSpPr>
        <p:spPr>
          <a:xfrm>
            <a:off x="4301656" y="1310179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577E9C-69DA-C94D-8DEC-79E25D154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158" y="2063608"/>
            <a:ext cx="3567519" cy="32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2C50-8246-444B-8A57-3AED0E3B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66596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Successful Synch – 4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31829-14F2-1946-95B5-2F51AE83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23" y="1803000"/>
            <a:ext cx="9390977" cy="4303602"/>
          </a:xfrm>
        </p:spPr>
        <p:txBody>
          <a:bodyPr>
            <a:normAutofit fontScale="47500" lnSpcReduction="20000"/>
          </a:bodyPr>
          <a:lstStyle/>
          <a:p>
            <a:pPr lvl="1"/>
            <a:endParaRPr lang="en-US" sz="2500" dirty="0"/>
          </a:p>
          <a:p>
            <a:r>
              <a:rPr lang="en-US" sz="4600" dirty="0"/>
              <a:t>Unit 1</a:t>
            </a:r>
          </a:p>
          <a:p>
            <a:pPr lvl="3"/>
            <a:r>
              <a:rPr lang="en-US" sz="4400" dirty="0" err="1"/>
              <a:t>RefComs</a:t>
            </a:r>
            <a:r>
              <a:rPr lang="en-US" sz="4400" dirty="0"/>
              <a:t> = slow blue flash</a:t>
            </a:r>
          </a:p>
          <a:p>
            <a:pPr lvl="3"/>
            <a:r>
              <a:rPr lang="en-US" sz="4400" dirty="0"/>
              <a:t>EJEAS = slow red flash</a:t>
            </a:r>
          </a:p>
          <a:p>
            <a:pPr lvl="1"/>
            <a:endParaRPr lang="en-US" sz="2500" dirty="0"/>
          </a:p>
          <a:p>
            <a:r>
              <a:rPr lang="en-US" sz="4600" dirty="0"/>
              <a:t>Unit 2</a:t>
            </a:r>
          </a:p>
          <a:p>
            <a:pPr lvl="3"/>
            <a:r>
              <a:rPr lang="en-US" sz="4400" dirty="0"/>
              <a:t>slow red/blue flash</a:t>
            </a:r>
          </a:p>
          <a:p>
            <a:pPr lvl="2"/>
            <a:endParaRPr lang="en-US" sz="2100" dirty="0"/>
          </a:p>
          <a:p>
            <a:r>
              <a:rPr lang="en-US" sz="4600" dirty="0"/>
              <a:t>Unit 3</a:t>
            </a:r>
          </a:p>
          <a:p>
            <a:pPr lvl="3"/>
            <a:r>
              <a:rPr lang="en-US" sz="4400" dirty="0"/>
              <a:t>slow red/blue flash</a:t>
            </a:r>
          </a:p>
          <a:p>
            <a:pPr lvl="2"/>
            <a:endParaRPr lang="en-US" sz="2100" dirty="0"/>
          </a:p>
          <a:p>
            <a:r>
              <a:rPr lang="en-US" sz="4600" dirty="0"/>
              <a:t>Unit 4</a:t>
            </a:r>
          </a:p>
          <a:p>
            <a:pPr lvl="3"/>
            <a:r>
              <a:rPr lang="en-US" sz="4400" dirty="0" err="1"/>
              <a:t>RefComs</a:t>
            </a:r>
            <a:r>
              <a:rPr lang="en-US" sz="4400" dirty="0"/>
              <a:t> - slow red flash</a:t>
            </a:r>
          </a:p>
          <a:p>
            <a:pPr lvl="3"/>
            <a:r>
              <a:rPr lang="en-US" sz="4400" dirty="0"/>
              <a:t>EJEAS - slow blue flash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336276-7197-F84C-9B08-F3E099830F4B}"/>
              </a:ext>
            </a:extLst>
          </p:cNvPr>
          <p:cNvSpPr txBox="1"/>
          <p:nvPr/>
        </p:nvSpPr>
        <p:spPr>
          <a:xfrm>
            <a:off x="4023360" y="1230666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84F378-72B7-F343-8CC9-35270EF8C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440" y="2261420"/>
            <a:ext cx="3678241" cy="33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5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68314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Prior to leaving home…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323" y="1946788"/>
            <a:ext cx="9390977" cy="3885842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Charge up units if needed to ensure proper battery life for matches to be worked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Unless long drive ahead, synch headsets prior to leaving and ensure all are connected</a:t>
            </a:r>
          </a:p>
          <a:p>
            <a:pPr lvl="0"/>
            <a:endParaRPr lang="en-US" dirty="0"/>
          </a:p>
          <a:p>
            <a:r>
              <a:rPr lang="en-US" dirty="0"/>
              <a:t>Inspect headsets - ensure they are working and no defects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2CBB1-3E05-1A4F-A9F8-EAD0D9B66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751975"/>
          </a:xfrm>
        </p:spPr>
        <p:txBody>
          <a:bodyPr>
            <a:normAutofit/>
          </a:bodyPr>
          <a:lstStyle/>
          <a:p>
            <a:r>
              <a:rPr lang="en-US" b="1" dirty="0"/>
              <a:t>Tips and Troubleshooting: Pre-Game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A9609-2CE0-1240-BBC9-01524DEBB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23" y="2059388"/>
            <a:ext cx="9390977" cy="398360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Take your time! Allow units to flash five times between steps</a:t>
            </a:r>
          </a:p>
          <a:p>
            <a:pPr lvl="0"/>
            <a:endParaRPr lang="en-US" sz="1800" dirty="0"/>
          </a:p>
          <a:p>
            <a:pPr lvl="0"/>
            <a:r>
              <a:rPr lang="en-US" dirty="0"/>
              <a:t>If unsuccessful synch…</a:t>
            </a:r>
          </a:p>
          <a:p>
            <a:pPr marL="822960" lvl="1" indent="-457200">
              <a:buClr>
                <a:srgbClr val="FF0000"/>
              </a:buClr>
              <a:buFont typeface="+mj-lt"/>
              <a:buAutoNum type="arabicPeriod"/>
            </a:pPr>
            <a:r>
              <a:rPr lang="en-US" dirty="0"/>
              <a:t>power down units</a:t>
            </a:r>
          </a:p>
          <a:p>
            <a:pPr marL="822960" lvl="1" indent="-457200">
              <a:buClr>
                <a:srgbClr val="FF0000"/>
              </a:buClr>
              <a:buFont typeface="+mj-lt"/>
              <a:buAutoNum type="arabicPeriod"/>
            </a:pPr>
            <a:r>
              <a:rPr lang="en-US" dirty="0"/>
              <a:t>wait 10 seconds</a:t>
            </a:r>
          </a:p>
          <a:p>
            <a:pPr marL="822960" lvl="1" indent="-457200">
              <a:buClr>
                <a:srgbClr val="FF0000"/>
              </a:buClr>
              <a:buFont typeface="+mj-lt"/>
              <a:buAutoNum type="arabicPeriod"/>
            </a:pPr>
            <a:r>
              <a:rPr lang="en-US" dirty="0"/>
              <a:t>power up and repeat double press</a:t>
            </a:r>
          </a:p>
          <a:p>
            <a:pPr lvl="0"/>
            <a:endParaRPr lang="en-US" sz="1800" dirty="0"/>
          </a:p>
          <a:p>
            <a:pPr lvl="0"/>
            <a:r>
              <a:rPr lang="en-US" dirty="0"/>
              <a:t>If numerous attempts are unsuccessful, clear units and repair as appropriate.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9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919123"/>
          </a:xfrm>
        </p:spPr>
        <p:txBody>
          <a:bodyPr/>
          <a:lstStyle/>
          <a:p>
            <a:r>
              <a:rPr lang="en-US" b="1" dirty="0"/>
              <a:t>Tips and Troubleshooting: In-Game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668" y="2261420"/>
            <a:ext cx="9390977" cy="372852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Keep Unit 1 with most experienced unit user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If one or more units drop but still have battery life, simply double press on unit 1 again and wait.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Volume ideally set during on field warm-ups and just before final positioning (arm band or pocket)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Avoid adjusting volume or position unless necessary</a:t>
            </a:r>
          </a:p>
          <a:p>
            <a:pPr marL="6858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duct overview presentatio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product overview presentation.potx" id="{B28DC015-93EB-44B4-96D3-A8389FA731F7}" vid="{002F0659-0D88-4125-B907-A96737D600EC}"/>
    </a:ext>
  </a:extLst>
</a:theme>
</file>

<file path=ppt/theme/theme2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product overview presentation</Template>
  <TotalTime>263</TotalTime>
  <Words>704</Words>
  <Application>Microsoft Office PowerPoint</Application>
  <PresentationFormat>Widescreen</PresentationFormat>
  <Paragraphs>147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Century Gothic</vt:lpstr>
      <vt:lpstr>Wingdings</vt:lpstr>
      <vt:lpstr>Wingdings 2</vt:lpstr>
      <vt:lpstr>Product overview presentation</vt:lpstr>
      <vt:lpstr>RefComs Pro-90</vt:lpstr>
      <vt:lpstr>RefComs Pro-90 Intercoms…</vt:lpstr>
      <vt:lpstr>Pro-90  Button Layout</vt:lpstr>
      <vt:lpstr>How To Use</vt:lpstr>
      <vt:lpstr>Successful Synch – 3 Units</vt:lpstr>
      <vt:lpstr>Successful Synch – 4 Units</vt:lpstr>
      <vt:lpstr>Prior to leaving home…</vt:lpstr>
      <vt:lpstr>Tips and Troubleshooting: Pre-Game</vt:lpstr>
      <vt:lpstr>Tips and Troubleshooting: In-Game</vt:lpstr>
      <vt:lpstr>Pre-Game Tips</vt:lpstr>
      <vt:lpstr>In Game Usage:</vt:lpstr>
      <vt:lpstr>In Game Usage:</vt:lpstr>
      <vt:lpstr>Shameless Self-Promotion</vt:lpstr>
      <vt:lpstr>Q&amp;A and  FAQs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Name</dc:title>
  <dc:creator>Mills, Jonathan</dc:creator>
  <cp:lastModifiedBy>Rick Hess</cp:lastModifiedBy>
  <cp:revision>40</cp:revision>
  <cp:lastPrinted>2022-01-18T18:08:48Z</cp:lastPrinted>
  <dcterms:created xsi:type="dcterms:W3CDTF">2021-04-11T01:06:19Z</dcterms:created>
  <dcterms:modified xsi:type="dcterms:W3CDTF">2023-01-27T20:38:10Z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